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2" r:id="rId4"/>
    <p:sldId id="258" r:id="rId5"/>
    <p:sldId id="259" r:id="rId6"/>
    <p:sldId id="260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NP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12192000" cy="83820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235586"/>
            <a:ext cx="8534400" cy="1600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232" y="1567293"/>
            <a:ext cx="3145536" cy="23591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4416" y="5675161"/>
            <a:ext cx="1212784" cy="90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509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NP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1"/>
            <a:ext cx="12192000" cy="838200"/>
          </a:xfrm>
          <a:prstGeom prst="rect">
            <a:avLst/>
          </a:prstGeom>
        </p:spPr>
        <p:txBody>
          <a:bodyPr anchor="ctr"/>
          <a:lstStyle>
            <a:lvl1pPr>
              <a:defRPr sz="4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235586"/>
            <a:ext cx="8534400" cy="1600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14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15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232" y="1567293"/>
            <a:ext cx="3145536" cy="23591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4416" y="5675161"/>
            <a:ext cx="1212784" cy="90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817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1277600" cy="660682"/>
          </a:xfrm>
          <a:prstGeom prst="rect">
            <a:avLst/>
          </a:prstGeom>
        </p:spPr>
        <p:txBody>
          <a:bodyPr rIns="0" anchor="ctr"/>
          <a:lstStyle>
            <a:lvl1pPr algn="r">
              <a:defRPr sz="3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11582400" cy="4779962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Font typeface="Wingdings" panose="05000000000000000000" pitchFamily="2" charset="2"/>
              <a:buChar char="§"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4863" indent="-228600">
              <a:buFont typeface="Arial" panose="020B0604020202020204" pitchFamily="34" charset="0"/>
              <a:buChar char="̶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33463" indent="-228600"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62063" indent="-228600">
              <a:buFont typeface="Arial" panose="020B0604020202020204" pitchFamily="34" charset="0"/>
              <a:buChar char="•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175996" y="6617253"/>
            <a:ext cx="711200" cy="240748"/>
          </a:xfrm>
          <a:prstGeom prst="rect">
            <a:avLst/>
          </a:prstGeom>
        </p:spPr>
        <p:txBody>
          <a:bodyPr rIns="0"/>
          <a:lstStyle>
            <a:lvl1pPr algn="r">
              <a:defRPr sz="100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85" y="232520"/>
            <a:ext cx="1036320" cy="77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0919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81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mbper Stic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11582400" cy="4779962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spcBef>
                <a:spcPts val="0"/>
              </a:spcBef>
              <a:buFont typeface="Wingdings" panose="05000000000000000000" pitchFamily="2" charset="2"/>
              <a:buChar char="§"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4863" indent="-234950">
              <a:buFont typeface="Arial" panose="020B0604020202020204" pitchFamily="34" charset="0"/>
              <a:buChar char="̶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33463" indent="-228600">
              <a:buFont typeface="Wingdings" panose="05000000000000000000" pitchFamily="2" charset="2"/>
              <a:buChar char="§"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62063" indent="-228600">
              <a:buFont typeface="Arial" panose="020B0604020202020204" pitchFamily="34" charset="0"/>
              <a:buChar char="•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175996" y="6617253"/>
            <a:ext cx="711200" cy="240748"/>
          </a:xfrm>
          <a:prstGeom prst="rect">
            <a:avLst/>
          </a:prstGeom>
        </p:spPr>
        <p:txBody>
          <a:bodyPr rIns="0"/>
          <a:lstStyle>
            <a:lvl1pPr algn="r">
              <a:defRPr sz="100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3"/>
          </p:nvPr>
        </p:nvSpPr>
        <p:spPr>
          <a:xfrm>
            <a:off x="311151" y="6106188"/>
            <a:ext cx="11576045" cy="458834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00000">
                <a:srgbClr val="0000FF"/>
              </a:gs>
            </a:gsLst>
            <a:lin ang="16200000" scaled="1"/>
            <a:tileRect/>
          </a:gradFill>
        </p:spPr>
        <p:txBody>
          <a:bodyPr lIns="0" tIns="0" rIns="0" bIns="0" anchor="ctr"/>
          <a:lstStyle>
            <a:lvl1pPr marL="0" indent="0" algn="ctr">
              <a:spcBef>
                <a:spcPts val="0"/>
              </a:spcBef>
              <a:buNone/>
              <a:defRPr sz="1800" b="1" i="1">
                <a:solidFill>
                  <a:schemeClr val="bg1"/>
                </a:solidFill>
              </a:defRPr>
            </a:lvl1pPr>
            <a:lvl2pPr marL="457200" indent="0" algn="ctr">
              <a:buNone/>
              <a:defRPr sz="18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800" b="1"/>
            </a:lvl4pPr>
            <a:lvl5pPr marL="1828800" indent="0" algn="ctr">
              <a:buNone/>
              <a:defRPr sz="1800" b="1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85" y="232520"/>
            <a:ext cx="1036320" cy="77724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D59E7F36-7ECE-41C3-B524-AB71FCFD0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8601"/>
            <a:ext cx="11277600" cy="660681"/>
          </a:xfrm>
          <a:prstGeom prst="rect">
            <a:avLst/>
          </a:prstGeom>
        </p:spPr>
        <p:txBody>
          <a:bodyPr rIns="0" anchor="ctr"/>
          <a:lstStyle>
            <a:lvl1pPr algn="r">
              <a:defRPr sz="3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8A3C6A8C-57B0-45D9-B0DD-EA0D113F9B38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271968" y="664966"/>
            <a:ext cx="5615229" cy="581621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pPr algn="r">
              <a:tabLst>
                <a:tab pos="0" algn="l"/>
              </a:tabLst>
            </a:pPr>
            <a:r>
              <a:rPr lang="en-US" sz="1400" kern="1200" dirty="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rPr>
              <a:t>Weekly </a:t>
            </a:r>
            <a:r>
              <a:rPr lang="en-US" sz="1400" kern="1200" dirty="0">
                <a:solidFill>
                  <a:prstClr val="black"/>
                </a:solidFill>
                <a:latin typeface="+mn-lt"/>
                <a:ea typeface="+mj-ea"/>
                <a:cs typeface="Arial" panose="020B0604020202020204" pitchFamily="34" charset="0"/>
              </a:rPr>
              <a:t>Status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rPr>
              <a:t>Update: 09 JUN 2021</a:t>
            </a:r>
            <a:endParaRPr lang="en-US" sz="1600" kern="1200" dirty="0">
              <a:solidFill>
                <a:schemeClr val="tx1"/>
              </a:solidFill>
              <a:latin typeface="+mn-lt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2049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orient="horz" pos="81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40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175996" y="6617253"/>
            <a:ext cx="711200" cy="240748"/>
          </a:xfrm>
          <a:prstGeom prst="rect">
            <a:avLst/>
          </a:prstGeom>
        </p:spPr>
        <p:txBody>
          <a:bodyPr rIns="0"/>
          <a:lstStyle>
            <a:lvl1pPr algn="r">
              <a:defRPr sz="100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85" y="232520"/>
            <a:ext cx="1036320" cy="777240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1676F521-0356-480D-814E-D806882750AC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271968" y="664966"/>
            <a:ext cx="5615229" cy="581621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pPr algn="r">
              <a:tabLst>
                <a:tab pos="0" algn="l"/>
              </a:tabLst>
            </a:pPr>
            <a:r>
              <a:rPr lang="en-US" sz="1400" kern="1200" dirty="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rPr>
              <a:t>Weekly </a:t>
            </a:r>
            <a:r>
              <a:rPr lang="en-US" sz="1400" kern="1200" dirty="0">
                <a:solidFill>
                  <a:prstClr val="black"/>
                </a:solidFill>
                <a:latin typeface="+mn-lt"/>
                <a:ea typeface="+mj-ea"/>
                <a:cs typeface="Arial" panose="020B0604020202020204" pitchFamily="34" charset="0"/>
              </a:rPr>
              <a:t>Status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rPr>
              <a:t>Update: 09 JUN 2021</a:t>
            </a:r>
            <a:endParaRPr lang="en-US" sz="1600" kern="1200" dirty="0">
              <a:solidFill>
                <a:schemeClr val="tx1"/>
              </a:solidFill>
              <a:latin typeface="+mn-lt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2960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81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21733" y="1295407"/>
            <a:ext cx="5601739" cy="247434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50" b="1"/>
            </a:lvl1pPr>
            <a:lvl2pPr marL="175018" indent="-175018">
              <a:buFont typeface="Wingdings" panose="05000000000000000000" pitchFamily="2" charset="2"/>
              <a:buChar char="§"/>
              <a:defRPr sz="900"/>
            </a:lvl2pPr>
            <a:lvl3pPr marL="342892" indent="-175018">
              <a:defRPr sz="788"/>
            </a:lvl3pPr>
            <a:lvl4pPr marL="517909" indent="-171446">
              <a:defRPr sz="788"/>
            </a:lvl4pPr>
            <a:lvl5pPr marL="685783" indent="-171446">
              <a:defRPr sz="788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285457" y="1295407"/>
            <a:ext cx="5601739" cy="247434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50" b="1"/>
            </a:lvl1pPr>
            <a:lvl2pPr marL="175018" indent="-175018">
              <a:buFont typeface="Wingdings" panose="05000000000000000000" pitchFamily="2" charset="2"/>
              <a:buChar char="§"/>
              <a:defRPr sz="900"/>
            </a:lvl2pPr>
            <a:lvl3pPr marL="342892" indent="-175018">
              <a:defRPr sz="788"/>
            </a:lvl3pPr>
            <a:lvl4pPr marL="517909" indent="-171446">
              <a:defRPr sz="788"/>
            </a:lvl4pPr>
            <a:lvl5pPr marL="685783" indent="-171446">
              <a:defRPr sz="788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321733" y="4063818"/>
            <a:ext cx="5601739" cy="247434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50" b="1"/>
            </a:lvl1pPr>
            <a:lvl2pPr marL="175018" indent="-175018">
              <a:buFont typeface="Wingdings" panose="05000000000000000000" pitchFamily="2" charset="2"/>
              <a:buChar char="§"/>
              <a:defRPr sz="900"/>
            </a:lvl2pPr>
            <a:lvl3pPr marL="342892" indent="-175018">
              <a:defRPr sz="788"/>
            </a:lvl3pPr>
            <a:lvl4pPr marL="517909" indent="-171446">
              <a:defRPr sz="788"/>
            </a:lvl4pPr>
            <a:lvl5pPr marL="685783" indent="-171446">
              <a:defRPr sz="788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285457" y="4063818"/>
            <a:ext cx="5601739" cy="247434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50" b="1"/>
            </a:lvl1pPr>
            <a:lvl2pPr marL="175018" indent="-175018">
              <a:buFont typeface="Wingdings" panose="05000000000000000000" pitchFamily="2" charset="2"/>
              <a:buChar char="§"/>
              <a:defRPr sz="900"/>
            </a:lvl2pPr>
            <a:lvl3pPr marL="342892" indent="-175018">
              <a:defRPr sz="788"/>
            </a:lvl3pPr>
            <a:lvl4pPr marL="517909" indent="-171446">
              <a:defRPr sz="788"/>
            </a:lvl4pPr>
            <a:lvl5pPr marL="685783" indent="-171446">
              <a:defRPr sz="788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56F09C9-A8D7-40EE-A1AB-E7B40AC0E6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3" y="228600"/>
            <a:ext cx="940901" cy="773558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269BFFC6-6544-4743-821F-A84610DAB28F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271968" y="664966"/>
            <a:ext cx="5615229" cy="581621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pPr algn="r">
              <a:tabLst>
                <a:tab pos="0" algn="l"/>
              </a:tabLst>
            </a:pPr>
            <a:r>
              <a:rPr lang="en-US" sz="1400" kern="1200" dirty="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rPr>
              <a:t>Weekly </a:t>
            </a:r>
            <a:r>
              <a:rPr lang="en-US" sz="1400" kern="1200" dirty="0">
                <a:solidFill>
                  <a:prstClr val="black"/>
                </a:solidFill>
                <a:latin typeface="+mn-lt"/>
                <a:ea typeface="+mj-ea"/>
                <a:cs typeface="Arial" panose="020B0604020202020204" pitchFamily="34" charset="0"/>
              </a:rPr>
              <a:t>Status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rPr>
              <a:t>Update: 09 JUN 2021</a:t>
            </a:r>
            <a:endParaRPr lang="en-US" sz="1600" kern="1200" dirty="0">
              <a:solidFill>
                <a:schemeClr val="tx1"/>
              </a:solidFill>
              <a:latin typeface="+mn-lt"/>
              <a:ea typeface="+mj-ea"/>
              <a:cs typeface="Arial" panose="020B0604020202020204" pitchFamily="34" charset="0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23DC9226-69F2-4D2D-8497-1E55852CF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8601"/>
            <a:ext cx="11277600" cy="660681"/>
          </a:xfrm>
          <a:prstGeom prst="rect">
            <a:avLst/>
          </a:prstGeom>
        </p:spPr>
        <p:txBody>
          <a:bodyPr rIns="0" anchor="ctr"/>
          <a:lstStyle>
            <a:lvl1pPr algn="r">
              <a:defRPr sz="3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Slide Number Placeholder 2">
            <a:extLst>
              <a:ext uri="{FF2B5EF4-FFF2-40B4-BE49-F238E27FC236}">
                <a16:creationId xmlns:a16="http://schemas.microsoft.com/office/drawing/2014/main" id="{AFBCF4AE-3808-4EFF-AB73-2DB35B5C4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5996" y="6617253"/>
            <a:ext cx="711200" cy="240748"/>
          </a:xfrm>
          <a:prstGeom prst="rect">
            <a:avLst/>
          </a:prstGeom>
        </p:spPr>
        <p:txBody>
          <a:bodyPr rIns="0"/>
          <a:lstStyle>
            <a:lvl1pPr algn="r">
              <a:defRPr sz="1000"/>
            </a:lvl1pPr>
          </a:lstStyle>
          <a:p>
            <a:pPr>
              <a:defRPr/>
            </a:pPr>
            <a:fld id="{404AB8AB-3EBC-43BA-8934-64629AF2189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7411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orient="horz" pos="816">
          <p15:clr>
            <a:srgbClr val="FBAE40"/>
          </p15:clr>
        </p15:guide>
        <p15:guide id="4" orient="horz" pos="2472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321733" y="1295407"/>
            <a:ext cx="5601739" cy="20394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50" b="1"/>
            </a:lvl1pPr>
            <a:lvl2pPr marL="175018" indent="-175018">
              <a:buFont typeface="Wingdings" panose="05000000000000000000" pitchFamily="2" charset="2"/>
              <a:buChar char="§"/>
              <a:defRPr sz="900"/>
            </a:lvl2pPr>
            <a:lvl3pPr marL="342892" indent="-175018">
              <a:defRPr sz="788"/>
            </a:lvl3pPr>
            <a:lvl4pPr marL="517909" indent="-171446">
              <a:defRPr sz="788"/>
            </a:lvl4pPr>
            <a:lvl5pPr marL="685783" indent="-171446">
              <a:defRPr sz="788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285457" y="1295407"/>
            <a:ext cx="5601739" cy="20365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50" b="1"/>
            </a:lvl1pPr>
            <a:lvl2pPr marL="175018" indent="-175018">
              <a:buFont typeface="Wingdings" panose="05000000000000000000" pitchFamily="2" charset="2"/>
              <a:buChar char="§"/>
              <a:defRPr sz="900"/>
            </a:lvl2pPr>
            <a:lvl3pPr marL="342892" indent="-175018">
              <a:defRPr sz="788"/>
            </a:lvl3pPr>
            <a:lvl4pPr marL="517909" indent="-171446">
              <a:defRPr sz="788"/>
            </a:lvl4pPr>
            <a:lvl5pPr marL="685783" indent="-171446">
              <a:defRPr sz="788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321733" y="3498588"/>
            <a:ext cx="5601739" cy="30395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50" b="1"/>
            </a:lvl1pPr>
            <a:lvl2pPr marL="175018" indent="-175018">
              <a:buFont typeface="Wingdings" panose="05000000000000000000" pitchFamily="2" charset="2"/>
              <a:buChar char="§"/>
              <a:defRPr sz="900"/>
            </a:lvl2pPr>
            <a:lvl3pPr marL="342892" indent="-175018">
              <a:defRPr sz="788"/>
            </a:lvl3pPr>
            <a:lvl4pPr marL="517909" indent="-171446">
              <a:defRPr sz="788"/>
            </a:lvl4pPr>
            <a:lvl5pPr marL="685783" indent="-171446">
              <a:defRPr sz="788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285457" y="3498588"/>
            <a:ext cx="5601739" cy="30395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050" b="1"/>
            </a:lvl1pPr>
            <a:lvl2pPr marL="175018" indent="-175018">
              <a:buFont typeface="Wingdings" panose="05000000000000000000" pitchFamily="2" charset="2"/>
              <a:buChar char="§"/>
              <a:defRPr sz="900"/>
            </a:lvl2pPr>
            <a:lvl3pPr marL="342892" indent="-175018">
              <a:defRPr sz="788"/>
            </a:lvl3pPr>
            <a:lvl4pPr marL="517909" indent="-171446">
              <a:defRPr sz="788"/>
            </a:lvl4pPr>
            <a:lvl5pPr marL="685783" indent="-171446">
              <a:defRPr sz="788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56F09C9-A8D7-40EE-A1AB-E7B40AC0E6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3" y="228600"/>
            <a:ext cx="940901" cy="773558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269BFFC6-6544-4743-821F-A84610DAB28F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271968" y="664966"/>
            <a:ext cx="5615229" cy="581621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pPr algn="r">
              <a:tabLst>
                <a:tab pos="0" algn="l"/>
              </a:tabLst>
            </a:pPr>
            <a:r>
              <a:rPr lang="en-US" sz="1400" kern="1200" dirty="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rPr>
              <a:t>Weekly </a:t>
            </a:r>
            <a:r>
              <a:rPr lang="en-US" sz="1400" kern="1200" dirty="0">
                <a:solidFill>
                  <a:prstClr val="black"/>
                </a:solidFill>
                <a:latin typeface="+mn-lt"/>
                <a:ea typeface="+mj-ea"/>
                <a:cs typeface="Arial" panose="020B0604020202020204" pitchFamily="34" charset="0"/>
              </a:rPr>
              <a:t>Status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rPr>
              <a:t>Update: 09 JUN 2021</a:t>
            </a:r>
            <a:endParaRPr lang="en-US" sz="1600" kern="1200" dirty="0">
              <a:solidFill>
                <a:schemeClr val="tx1"/>
              </a:solidFill>
              <a:latin typeface="+mn-lt"/>
              <a:ea typeface="+mj-ea"/>
              <a:cs typeface="Arial" panose="020B0604020202020204" pitchFamily="34" charset="0"/>
            </a:endParaRPr>
          </a:p>
        </p:txBody>
      </p:sp>
      <p:sp>
        <p:nvSpPr>
          <p:cNvPr id="19" name="Slide Number Placeholder 2">
            <a:extLst>
              <a:ext uri="{FF2B5EF4-FFF2-40B4-BE49-F238E27FC236}">
                <a16:creationId xmlns:a16="http://schemas.microsoft.com/office/drawing/2014/main" id="{AFBCF4AE-3808-4EFF-AB73-2DB35B5C4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5996" y="6617253"/>
            <a:ext cx="711200" cy="240748"/>
          </a:xfrm>
          <a:prstGeom prst="rect">
            <a:avLst/>
          </a:prstGeom>
        </p:spPr>
        <p:txBody>
          <a:bodyPr rIns="0"/>
          <a:lstStyle>
            <a:lvl1pPr algn="r">
              <a:defRPr sz="1000"/>
            </a:lvl1pPr>
          </a:lstStyle>
          <a:p>
            <a:pPr>
              <a:defRPr/>
            </a:pPr>
            <a:fld id="{404AB8AB-3EBC-43BA-8934-64629AF21890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0514F384-E11C-4D52-8898-86649357A8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15683" y="176844"/>
            <a:ext cx="10771517" cy="660682"/>
          </a:xfrm>
          <a:prstGeom prst="rect">
            <a:avLst/>
          </a:prstGeom>
        </p:spPr>
        <p:txBody>
          <a:bodyPr rIns="0" anchor="ctr"/>
          <a:lstStyle>
            <a:lvl1pPr algn="r">
              <a:defRPr sz="3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sz="2000" b="0" i="1" dirty="0"/>
              <a:t>Presenter</a:t>
            </a: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050C1F3-D7B6-433D-8E8F-FBE03E9FF0DA}"/>
              </a:ext>
            </a:extLst>
          </p:cNvPr>
          <p:cNvCxnSpPr/>
          <p:nvPr userDrawn="1"/>
        </p:nvCxnSpPr>
        <p:spPr>
          <a:xfrm>
            <a:off x="321733" y="3411028"/>
            <a:ext cx="115824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FBA9A96-E40C-4EE6-8E2B-BD8B4934389F}"/>
              </a:ext>
            </a:extLst>
          </p:cNvPr>
          <p:cNvCxnSpPr/>
          <p:nvPr userDrawn="1"/>
        </p:nvCxnSpPr>
        <p:spPr>
          <a:xfrm>
            <a:off x="6096000" y="1295400"/>
            <a:ext cx="0" cy="52578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911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orient="horz" pos="816">
          <p15:clr>
            <a:srgbClr val="FBAE40"/>
          </p15:clr>
        </p15:guide>
        <p15:guide id="4" orient="horz" pos="247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estio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 dirty="0">
                <a:solidFill>
                  <a:prstClr val="black"/>
                </a:solidFill>
              </a:endParaRPr>
            </a:p>
          </p:txBody>
        </p:sp>
      </p:grp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prstClr val="black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85" y="232520"/>
            <a:ext cx="1036320" cy="777240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126040"/>
            <a:ext cx="11277600" cy="777240"/>
          </a:xfrm>
          <a:prstGeom prst="rect">
            <a:avLst/>
          </a:prstGeom>
        </p:spPr>
        <p:txBody>
          <a:bodyPr rIns="0" anchor="ctr"/>
          <a:lstStyle>
            <a:lvl1pPr algn="ctr">
              <a:defRPr sz="3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DBA749CC-F17C-40EE-AA56-A0D6CBB2F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5996" y="6617253"/>
            <a:ext cx="711200" cy="240748"/>
          </a:xfrm>
          <a:prstGeom prst="rect">
            <a:avLst/>
          </a:prstGeom>
        </p:spPr>
        <p:txBody>
          <a:bodyPr rIns="0"/>
          <a:lstStyle>
            <a:lvl1pPr algn="r">
              <a:defRPr sz="100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87AA979-8E82-4229-82F7-C309D95C6A86}"/>
              </a:ext>
            </a:extLst>
          </p:cNvPr>
          <p:cNvSpPr txBox="1">
            <a:spLocks/>
          </p:cNvSpPr>
          <p:nvPr userDrawn="1"/>
        </p:nvSpPr>
        <p:spPr bwMode="gray">
          <a:xfrm>
            <a:off x="6271968" y="664966"/>
            <a:ext cx="5615229" cy="581621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defRPr>
            </a:lvl1pPr>
          </a:lstStyle>
          <a:p>
            <a:pPr algn="r">
              <a:tabLst>
                <a:tab pos="0" algn="l"/>
              </a:tabLst>
            </a:pPr>
            <a:r>
              <a:rPr lang="en-US" sz="1400" kern="1200" dirty="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rPr>
              <a:t>Weekly </a:t>
            </a:r>
            <a:r>
              <a:rPr lang="en-US" sz="1400" kern="1200" dirty="0">
                <a:solidFill>
                  <a:prstClr val="black"/>
                </a:solidFill>
                <a:latin typeface="+mn-lt"/>
                <a:ea typeface="+mj-ea"/>
                <a:cs typeface="Arial" panose="020B0604020202020204" pitchFamily="34" charset="0"/>
              </a:rPr>
              <a:t>Status 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j-ea"/>
                <a:cs typeface="Arial" panose="020B0604020202020204" pitchFamily="34" charset="0"/>
              </a:rPr>
              <a:t>Update: 09 JUN 2021</a:t>
            </a:r>
            <a:endParaRPr lang="en-US" sz="1600" kern="1200" dirty="0">
              <a:solidFill>
                <a:schemeClr val="tx1"/>
              </a:solidFill>
              <a:latin typeface="+mn-lt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063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81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, Subhead &amp; Breadcrum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37D0C4C-48D3-4E6E-870E-B7956AC4E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8600"/>
            <a:ext cx="11277600" cy="777240"/>
          </a:xfrm>
          <a:prstGeom prst="rect">
            <a:avLst/>
          </a:prstGeom>
        </p:spPr>
        <p:txBody>
          <a:bodyPr rIns="0" anchor="ctr"/>
          <a:lstStyle>
            <a:lvl1pPr algn="r">
              <a:defRPr sz="24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ECF9FE2-1229-4875-8EAE-4CB2979FC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11582400" cy="4779962"/>
          </a:xfrm>
          <a:prstGeom prst="rect">
            <a:avLst/>
          </a:prstGeom>
        </p:spPr>
        <p:txBody>
          <a:bodyPr lIns="0" tIns="0" rIns="0" bIns="0"/>
          <a:lstStyle>
            <a:lvl1pPr marL="171450" indent="-171450">
              <a:spcBef>
                <a:spcPts val="0"/>
              </a:spcBef>
              <a:buFont typeface="Wingdings" panose="05000000000000000000" pitchFamily="2" charset="2"/>
              <a:buChar char="§"/>
              <a:defRPr sz="15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-171450">
              <a:buFont typeface="Arial" panose="020B0604020202020204" pitchFamily="34" charset="0"/>
              <a:buChar char="•"/>
              <a:defRPr sz="13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03647" indent="-176213">
              <a:buFont typeface="Arial" panose="020B0604020202020204" pitchFamily="34" charset="0"/>
              <a:buChar char="̶"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75097" indent="-171450">
              <a:buFont typeface="Wingdings" panose="05000000000000000000" pitchFamily="2" charset="2"/>
              <a:buChar char="§"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46547" indent="-171450">
              <a:buFont typeface="Arial" panose="020B0604020202020204" pitchFamily="34" charset="0"/>
              <a:buChar char="•"/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22896C3-9A87-4BEA-9627-97D68B803D96}"/>
              </a:ext>
            </a:extLst>
          </p:cNvPr>
          <p:cNvGrpSpPr/>
          <p:nvPr userDrawn="1"/>
        </p:nvGrpSpPr>
        <p:grpSpPr>
          <a:xfrm>
            <a:off x="304800" y="1121571"/>
            <a:ext cx="11582400" cy="76200"/>
            <a:chOff x="228600" y="1173163"/>
            <a:chExt cx="8686800" cy="76200"/>
          </a:xfrm>
        </p:grpSpPr>
        <p:sp>
          <p:nvSpPr>
            <p:cNvPr id="7" name="Line 7">
              <a:extLst>
                <a:ext uri="{FF2B5EF4-FFF2-40B4-BE49-F238E27FC236}">
                  <a16:creationId xmlns:a16="http://schemas.microsoft.com/office/drawing/2014/main" id="{3E802BCD-245A-4FEE-9A6E-448446BE5C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600" y="1173163"/>
              <a:ext cx="8686800" cy="0"/>
            </a:xfrm>
            <a:prstGeom prst="line">
              <a:avLst/>
            </a:prstGeom>
            <a:noFill/>
            <a:ln w="57150">
              <a:gradFill flip="none" rotWithShape="1">
                <a:gsLst>
                  <a:gs pos="0">
                    <a:srgbClr val="000066"/>
                  </a:gs>
                  <a:gs pos="50000">
                    <a:srgbClr val="0017D0"/>
                  </a:gs>
                </a:gsLst>
                <a:lin ang="16200000" scaled="1"/>
                <a:tileRect/>
              </a:gra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>
                <a:solidFill>
                  <a:prstClr val="black"/>
                </a:solidFill>
              </a:endParaRPr>
            </a:p>
          </p:txBody>
        </p:sp>
        <p:sp>
          <p:nvSpPr>
            <p:cNvPr id="8" name="Line 8">
              <a:extLst>
                <a:ext uri="{FF2B5EF4-FFF2-40B4-BE49-F238E27FC236}">
                  <a16:creationId xmlns:a16="http://schemas.microsoft.com/office/drawing/2014/main" id="{939627B7-A775-4A6E-8E78-170A29B65C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600" y="1249363"/>
              <a:ext cx="8686800" cy="0"/>
            </a:xfrm>
            <a:prstGeom prst="line">
              <a:avLst/>
            </a:prstGeom>
            <a:noFill/>
            <a:ln w="34925">
              <a:solidFill>
                <a:srgbClr val="B982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050">
                <a:solidFill>
                  <a:prstClr val="black"/>
                </a:solidFill>
              </a:endParaRPr>
            </a:p>
          </p:txBody>
        </p:sp>
      </p:grpSp>
      <p:sp>
        <p:nvSpPr>
          <p:cNvPr id="9" name="Line 7">
            <a:extLst>
              <a:ext uri="{FF2B5EF4-FFF2-40B4-BE49-F238E27FC236}">
                <a16:creationId xmlns:a16="http://schemas.microsoft.com/office/drawing/2014/main" id="{F860C92B-6A93-4508-BF15-AF686CE3768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04800" y="6625718"/>
            <a:ext cx="11582400" cy="0"/>
          </a:xfrm>
          <a:prstGeom prst="line">
            <a:avLst/>
          </a:prstGeom>
          <a:noFill/>
          <a:ln w="57150">
            <a:gradFill flip="none" rotWithShape="1">
              <a:gsLst>
                <a:gs pos="0">
                  <a:srgbClr val="000066"/>
                </a:gs>
                <a:gs pos="50000">
                  <a:srgbClr val="0017D0"/>
                </a:gs>
              </a:gsLst>
              <a:lin ang="16200000" scaled="1"/>
              <a:tileRect/>
            </a:gra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50">
              <a:solidFill>
                <a:prstClr val="black"/>
              </a:solidFill>
            </a:endParaRPr>
          </a:p>
        </p:txBody>
      </p:sp>
      <p:sp>
        <p:nvSpPr>
          <p:cNvPr id="10" name="Content Placeholder 15">
            <a:extLst>
              <a:ext uri="{FF2B5EF4-FFF2-40B4-BE49-F238E27FC236}">
                <a16:creationId xmlns:a16="http://schemas.microsoft.com/office/drawing/2014/main" id="{CF1BEBEA-1F5C-43E4-A870-BDFD7BD3C5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11152" y="6106188"/>
            <a:ext cx="11576045" cy="458834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00000">
                <a:srgbClr val="0000FF"/>
              </a:gs>
            </a:gsLst>
            <a:lin ang="16200000" scaled="1"/>
            <a:tileRect/>
          </a:gradFill>
        </p:spPr>
        <p:txBody>
          <a:bodyPr lIns="0" tIns="0" rIns="0" bIns="0" anchor="ctr"/>
          <a:lstStyle>
            <a:lvl1pPr marL="0" indent="0" algn="ctr">
              <a:spcBef>
                <a:spcPts val="0"/>
              </a:spcBef>
              <a:buNone/>
              <a:defRPr sz="1350" b="1" i="1">
                <a:solidFill>
                  <a:schemeClr val="bg1"/>
                </a:solidFill>
              </a:defRPr>
            </a:lvl1pPr>
            <a:lvl2pPr marL="342900" indent="0" algn="ctr">
              <a:buNone/>
              <a:defRPr sz="1350" b="1"/>
            </a:lvl2pPr>
            <a:lvl3pPr marL="685800" indent="0" algn="ctr">
              <a:buNone/>
              <a:defRPr sz="1350" b="1"/>
            </a:lvl3pPr>
            <a:lvl4pPr marL="1028700" indent="0" algn="ctr">
              <a:buNone/>
              <a:defRPr sz="1350" b="1"/>
            </a:lvl4pPr>
            <a:lvl5pPr marL="1371600" indent="0" algn="ctr">
              <a:buNone/>
              <a:defRPr sz="1350" b="1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A65A742-043A-46DF-BFD0-6051A29E27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85" y="232520"/>
            <a:ext cx="840315" cy="777240"/>
          </a:xfrm>
          <a:prstGeom prst="rect">
            <a:avLst/>
          </a:prstGeom>
        </p:spPr>
      </p:pic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F566E615-B498-41F0-BACC-C762D8987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5996" y="6617253"/>
            <a:ext cx="711200" cy="240748"/>
          </a:xfrm>
          <a:prstGeom prst="rect">
            <a:avLst/>
          </a:prstGeom>
        </p:spPr>
        <p:txBody>
          <a:bodyPr rIns="0"/>
          <a:lstStyle>
            <a:lvl1pPr algn="r">
              <a:defRPr sz="750"/>
            </a:lvl1pPr>
          </a:lstStyle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48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176000" y="6491288"/>
            <a:ext cx="990600" cy="355600"/>
          </a:xfrm>
          <a:prstGeom prst="rect">
            <a:avLst/>
          </a:prstGeom>
        </p:spPr>
        <p:txBody>
          <a:bodyPr/>
          <a:lstStyle>
            <a:lvl1pPr algn="r">
              <a:defRPr sz="1050"/>
            </a:lvl1pPr>
          </a:lstStyle>
          <a:p>
            <a:fld id="{629A9368-89A9-442A-B176-01D9A4B987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451362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70630" y="6620215"/>
            <a:ext cx="11801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ts val="1200"/>
              </a:lnSpc>
              <a:defRPr/>
            </a:pPr>
            <a:r>
              <a:rPr lang="en-US" sz="1050" b="1" dirty="0">
                <a:solidFill>
                  <a:srgbClr val="00CC00"/>
                </a:solidFill>
                <a:cs typeface="Arial" panose="020B0604020202020204" pitchFamily="34" charset="0"/>
              </a:rPr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3899561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-GRLK-TSCEOPP@navy.mi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M-GRLK-TSCEOPP@navy.mi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TRANSACTIONS SERVICE CENTER GREAT LAKES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295399"/>
            <a:ext cx="11582400" cy="5164667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 smtClean="0"/>
              <a:t>LDO/CWO PROCESS</a:t>
            </a:r>
          </a:p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1400" dirty="0" smtClean="0"/>
              <a:t>CDR Steven Green – Officer-in-Charge</a:t>
            </a:r>
          </a:p>
          <a:p>
            <a:pPr marL="0" indent="0">
              <a:buNone/>
            </a:pPr>
            <a:r>
              <a:rPr lang="en-US" sz="1400" dirty="0" smtClean="0"/>
              <a:t>LCDR Jenna Quist – Assistant Officer-in-Charge</a:t>
            </a:r>
          </a:p>
          <a:p>
            <a:pPr marL="0" indent="0">
              <a:buNone/>
            </a:pPr>
            <a:r>
              <a:rPr lang="en-US" sz="1400" dirty="0" smtClean="0"/>
              <a:t>CWO2 Daryl Richardson – Accessions Officer</a:t>
            </a:r>
          </a:p>
          <a:p>
            <a:pPr marL="0" indent="0">
              <a:buNone/>
            </a:pPr>
            <a:r>
              <a:rPr lang="en-US" sz="1400" dirty="0" smtClean="0"/>
              <a:t>PSC(SW) Fung Chan – Accessions LCPO</a:t>
            </a:r>
          </a:p>
          <a:p>
            <a:pPr marL="0" indent="0">
              <a:buNone/>
            </a:pPr>
            <a:r>
              <a:rPr lang="en-US" sz="1400" dirty="0" smtClean="0"/>
              <a:t>PS1(SW/IW/EXW) Jay Pike – Accessions LPO</a:t>
            </a:r>
          </a:p>
          <a:p>
            <a:pPr marL="0" indent="0">
              <a:buNone/>
            </a:pPr>
            <a:r>
              <a:rPr lang="en-US" sz="1400" dirty="0" smtClean="0"/>
              <a:t>Leshon Spann – CWO/LDO Lead</a:t>
            </a:r>
          </a:p>
          <a:p>
            <a:pPr marL="0" indent="0">
              <a:buNone/>
            </a:pPr>
            <a:r>
              <a:rPr lang="en-US" sz="1400" dirty="0" smtClean="0"/>
              <a:t>Email: </a:t>
            </a:r>
            <a:r>
              <a:rPr lang="en-US" sz="1400" u="sng" dirty="0" smtClean="0">
                <a:hlinkClick r:id="rId2"/>
              </a:rPr>
              <a:t>M-GRLK-TSCEOPP@navy.mil</a:t>
            </a:r>
            <a:endParaRPr lang="en-US" sz="1400" u="sng" dirty="0" smtClean="0"/>
          </a:p>
          <a:p>
            <a:pPr marL="0" indent="0">
              <a:buNone/>
            </a:pPr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9A9368-89A9-442A-B176-01D9A4B9873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599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OUR MISSION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3600" b="0" dirty="0" smtClean="0"/>
              <a:t>To provide pay and personnel support for newly selected Limited Duty Officers/Chief Warrant Officers (LDO/CWO) and </a:t>
            </a:r>
            <a:r>
              <a:rPr lang="en-US" sz="3600" b="0" dirty="0"/>
              <a:t>Command Pay and Personnel </a:t>
            </a:r>
            <a:r>
              <a:rPr lang="en-US" sz="3600" b="0" dirty="0" smtClean="0"/>
              <a:t>Administrators (CPPAs) during the conversion process.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509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Transaction Service </a:t>
            </a:r>
            <a:r>
              <a:rPr lang="en-US" sz="3600" dirty="0" smtClean="0"/>
              <a:t>Center (TSC) </a:t>
            </a:r>
            <a:r>
              <a:rPr lang="en-US" sz="3600" dirty="0"/>
              <a:t>Great Lakes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399"/>
            <a:ext cx="11582400" cy="519853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800" b="0" dirty="0" smtClean="0"/>
              <a:t>All </a:t>
            </a:r>
            <a:r>
              <a:rPr lang="en-US" sz="2800" b="0" dirty="0"/>
              <a:t>Naval LDO/CWO </a:t>
            </a:r>
            <a:r>
              <a:rPr lang="en-US" sz="2800" b="0" dirty="0" smtClean="0"/>
              <a:t>conversions and Electronic DD214s will be processed here </a:t>
            </a:r>
            <a:r>
              <a:rPr lang="en-US" sz="2800" b="0" dirty="0"/>
              <a:t>at </a:t>
            </a:r>
            <a:r>
              <a:rPr lang="en-US" sz="2800" b="0" dirty="0" smtClean="0"/>
              <a:t>TSC Great </a:t>
            </a:r>
            <a:r>
              <a:rPr lang="en-US" sz="2800" b="0" dirty="0"/>
              <a:t>Lakes. </a:t>
            </a:r>
            <a:endParaRPr lang="en-US" sz="2800" b="0" dirty="0" smtClean="0"/>
          </a:p>
          <a:p>
            <a:pPr marL="0" indent="0">
              <a:buNone/>
            </a:pPr>
            <a:endParaRPr lang="en-US" sz="2800" b="0" dirty="0" smtClean="0"/>
          </a:p>
          <a:p>
            <a:r>
              <a:rPr lang="en-US" sz="2800" b="0" dirty="0" smtClean="0"/>
              <a:t>CPPAs will receive and submit documents in </a:t>
            </a:r>
            <a:r>
              <a:rPr lang="en-US" sz="2800" b="0" dirty="0" err="1" smtClean="0"/>
              <a:t>SalesForce</a:t>
            </a:r>
            <a:r>
              <a:rPr lang="en-US" sz="2800" b="0" dirty="0" smtClean="0"/>
              <a:t>. </a:t>
            </a:r>
          </a:p>
          <a:p>
            <a:endParaRPr lang="en-US" sz="2800" b="0" dirty="0" smtClean="0"/>
          </a:p>
          <a:p>
            <a:r>
              <a:rPr lang="en-US" sz="2800" dirty="0" smtClean="0"/>
              <a:t>It is the CPPA responsibility to create </a:t>
            </a:r>
            <a:r>
              <a:rPr lang="en-US" sz="2800" dirty="0" err="1" smtClean="0"/>
              <a:t>SalesForce</a:t>
            </a:r>
            <a:r>
              <a:rPr lang="en-US" sz="2800" dirty="0" smtClean="0"/>
              <a:t> ticket for the conversion.</a:t>
            </a:r>
          </a:p>
          <a:p>
            <a:pPr marL="0" indent="0">
              <a:buNone/>
            </a:pPr>
            <a:endParaRPr lang="en-US" sz="2800" b="0" dirty="0" smtClean="0"/>
          </a:p>
          <a:p>
            <a:r>
              <a:rPr lang="en-US" sz="2800" b="0" dirty="0" smtClean="0"/>
              <a:t>Between 90 to 30 days prior to commissioning TSC Great Lakes will receive the Oath of Office from PERS-806.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507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28599"/>
            <a:ext cx="11277600" cy="736601"/>
          </a:xfrm>
        </p:spPr>
        <p:txBody>
          <a:bodyPr/>
          <a:lstStyle/>
          <a:p>
            <a:pPr algn="ctr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 </a:t>
            </a:r>
            <a:r>
              <a:rPr lang="en-US" sz="3400" dirty="0" smtClean="0"/>
              <a:t>60 DAYS PRIOR TO LDO/CWO COMMISSIONING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                  </a:t>
            </a:r>
            <a:r>
              <a:rPr lang="en-US" dirty="0" smtClean="0"/>
              <a:t>                                                                        </a:t>
            </a: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295400"/>
            <a:ext cx="11582400" cy="5096164"/>
          </a:xfrm>
        </p:spPr>
        <p:txBody>
          <a:bodyPr/>
          <a:lstStyle/>
          <a:p>
            <a:pPr lvl="1"/>
            <a:r>
              <a:rPr lang="en-US" sz="1400" dirty="0" smtClean="0"/>
              <a:t>CPPA creates </a:t>
            </a:r>
            <a:r>
              <a:rPr lang="en-US" sz="1400" dirty="0" err="1"/>
              <a:t>SalesForce</a:t>
            </a:r>
            <a:r>
              <a:rPr lang="en-US" sz="1400" dirty="0"/>
              <a:t> ticket to “PP Strength Gains-TSC Great Lakes”</a:t>
            </a:r>
          </a:p>
          <a:p>
            <a:pPr lvl="1"/>
            <a:r>
              <a:rPr lang="en-US" sz="1400" dirty="0"/>
              <a:t>Label subject utilizing the following naming convention</a:t>
            </a:r>
          </a:p>
          <a:p>
            <a:pPr lvl="2"/>
            <a:r>
              <a:rPr lang="en-US" sz="1400" dirty="0"/>
              <a:t>LAST NAME, FIRST NAME DODID LDO/CWO MMM </a:t>
            </a:r>
          </a:p>
          <a:p>
            <a:pPr lvl="3"/>
            <a:r>
              <a:rPr lang="en-US" dirty="0"/>
              <a:t>With MMM being the commissioning Month</a:t>
            </a:r>
          </a:p>
          <a:p>
            <a:pPr lvl="3"/>
            <a:r>
              <a:rPr lang="en-US" dirty="0"/>
              <a:t>Example: SMITH, JOHN 1234567890 CWO AUG</a:t>
            </a:r>
          </a:p>
          <a:p>
            <a:pPr lvl="1"/>
            <a:r>
              <a:rPr lang="en-US" sz="1400" dirty="0"/>
              <a:t>Ensure </a:t>
            </a:r>
            <a:r>
              <a:rPr lang="en-US" sz="1400" dirty="0" smtClean="0"/>
              <a:t>at least one of the </a:t>
            </a:r>
            <a:r>
              <a:rPr lang="en-US" sz="1400" dirty="0"/>
              <a:t>following members are added </a:t>
            </a:r>
            <a:r>
              <a:rPr lang="en-US" sz="1400" dirty="0" smtClean="0"/>
              <a:t>as the Supervisor of the case</a:t>
            </a:r>
            <a:endParaRPr lang="en-US" sz="1400" dirty="0"/>
          </a:p>
          <a:p>
            <a:pPr lvl="2"/>
            <a:r>
              <a:rPr lang="en-US" sz="1400" dirty="0"/>
              <a:t>Jay Pike (PSD)</a:t>
            </a:r>
          </a:p>
          <a:p>
            <a:pPr lvl="2"/>
            <a:r>
              <a:rPr lang="en-US" sz="1400" dirty="0"/>
              <a:t>Fung Chan (PSD)</a:t>
            </a:r>
          </a:p>
          <a:p>
            <a:pPr lvl="2"/>
            <a:r>
              <a:rPr lang="en-US" sz="1400" dirty="0" smtClean="0"/>
              <a:t>Leshon </a:t>
            </a:r>
            <a:r>
              <a:rPr lang="en-US" sz="1400" dirty="0"/>
              <a:t>Spann (PSD)</a:t>
            </a:r>
          </a:p>
          <a:p>
            <a:pPr lvl="1"/>
            <a:r>
              <a:rPr lang="en-US" sz="1400" dirty="0" smtClean="0"/>
              <a:t>Upload </a:t>
            </a:r>
            <a:r>
              <a:rPr lang="en-US" sz="1400" dirty="0"/>
              <a:t>the following documents to </a:t>
            </a:r>
            <a:r>
              <a:rPr lang="en-US" sz="1400" dirty="0" err="1"/>
              <a:t>SalesForce</a:t>
            </a:r>
            <a:endParaRPr lang="en-US" sz="1400" dirty="0"/>
          </a:p>
          <a:p>
            <a:pPr lvl="2"/>
            <a:r>
              <a:rPr lang="en-US" sz="1400" dirty="0"/>
              <a:t>NPPSC Separations Questionnaire (NPPSC 1900/1) –</a:t>
            </a:r>
            <a:r>
              <a:rPr lang="en-US" sz="1400" dirty="0" smtClean="0"/>
              <a:t>medical/dental </a:t>
            </a:r>
            <a:r>
              <a:rPr lang="en-US" sz="1400" dirty="0"/>
              <a:t>section can be left blank</a:t>
            </a:r>
          </a:p>
          <a:p>
            <a:pPr lvl="2"/>
            <a:r>
              <a:rPr lang="en-US" sz="1400" dirty="0"/>
              <a:t>DD form 4 (enlistment contract from BOL)</a:t>
            </a:r>
          </a:p>
          <a:p>
            <a:pPr lvl="2"/>
            <a:r>
              <a:rPr lang="en-US" sz="1400" dirty="0"/>
              <a:t>Orders</a:t>
            </a:r>
          </a:p>
          <a:p>
            <a:pPr lvl="2"/>
            <a:r>
              <a:rPr lang="en-US" sz="1400" dirty="0"/>
              <a:t>VMET</a:t>
            </a:r>
          </a:p>
          <a:p>
            <a:pPr lvl="2"/>
            <a:r>
              <a:rPr lang="en-US" sz="1400" dirty="0"/>
              <a:t>JST</a:t>
            </a:r>
          </a:p>
          <a:p>
            <a:pPr lvl="2"/>
            <a:r>
              <a:rPr lang="en-US" sz="1400" dirty="0"/>
              <a:t>Award </a:t>
            </a:r>
            <a:r>
              <a:rPr lang="en-US" sz="1400" dirty="0" err="1"/>
              <a:t>pg</a:t>
            </a:r>
            <a:r>
              <a:rPr lang="en-US" sz="1400" dirty="0"/>
              <a:t> 13 (if missing any awards/ribbons) (provide copy of cert)</a:t>
            </a:r>
          </a:p>
          <a:p>
            <a:pPr lvl="2"/>
            <a:r>
              <a:rPr lang="en-US" sz="1400" dirty="0"/>
              <a:t>Prior DD 214s if prior service</a:t>
            </a:r>
          </a:p>
          <a:p>
            <a:pPr lvl="1"/>
            <a:r>
              <a:rPr lang="en-US" sz="1400" dirty="0"/>
              <a:t>Email </a:t>
            </a:r>
            <a:r>
              <a:rPr lang="en-US" sz="1400" u="sng" dirty="0" smtClean="0">
                <a:hlinkClick r:id="rId2"/>
              </a:rPr>
              <a:t>M-GRLK-TSCEOPP@navy.mil</a:t>
            </a:r>
            <a:r>
              <a:rPr lang="en-US" sz="1400" dirty="0" smtClean="0"/>
              <a:t> </a:t>
            </a:r>
            <a:r>
              <a:rPr lang="en-US" sz="1400" dirty="0"/>
              <a:t>with the </a:t>
            </a:r>
            <a:r>
              <a:rPr lang="en-US" sz="1400" dirty="0" err="1"/>
              <a:t>SalesForce</a:t>
            </a:r>
            <a:r>
              <a:rPr lang="en-US" sz="1400" dirty="0"/>
              <a:t> case # to verify receipt of </a:t>
            </a:r>
            <a:r>
              <a:rPr lang="en-US" sz="1400" dirty="0" smtClean="0"/>
              <a:t>transaction</a:t>
            </a:r>
            <a:r>
              <a:rPr lang="en-US" sz="1400" dirty="0"/>
              <a:t>.</a:t>
            </a:r>
          </a:p>
          <a:p>
            <a:pPr lvl="1"/>
            <a:r>
              <a:rPr lang="en-US" sz="1400" dirty="0"/>
              <a:t>Ensure member’s email is updated in NSIPS and BOL</a:t>
            </a:r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639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sz="3400" dirty="0" smtClean="0"/>
              <a:t>45 DAYS PRIOR TO LDO/CWO COMMISSIONING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11582400" cy="5181600"/>
          </a:xfrm>
        </p:spPr>
        <p:txBody>
          <a:bodyPr/>
          <a:lstStyle/>
          <a:p>
            <a:pPr lvl="1"/>
            <a:r>
              <a:rPr lang="en-US" dirty="0" smtClean="0"/>
              <a:t>TSC </a:t>
            </a:r>
            <a:r>
              <a:rPr lang="en-US" dirty="0"/>
              <a:t>Great Lakes will upload the Oath of Office, Agreement to Remain on Active </a:t>
            </a:r>
            <a:r>
              <a:rPr lang="en-US" dirty="0" smtClean="0"/>
              <a:t>Duty, </a:t>
            </a:r>
            <a:r>
              <a:rPr lang="en-US" dirty="0"/>
              <a:t>and instructions to the Salesforce case # once we receive the Oath from </a:t>
            </a:r>
            <a:r>
              <a:rPr lang="en-US" dirty="0" smtClean="0"/>
              <a:t>PERS-806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FF0000"/>
                </a:solidFill>
              </a:rPr>
              <a:t>ONLY</a:t>
            </a:r>
            <a:r>
              <a:rPr lang="en-US" b="1" dirty="0"/>
              <a:t> if a </a:t>
            </a:r>
            <a:r>
              <a:rPr lang="en-US" b="1" dirty="0" smtClean="0"/>
              <a:t>ticket </a:t>
            </a:r>
            <a:r>
              <a:rPr lang="en-US" b="1" dirty="0"/>
              <a:t>has been made in Salesforce by </a:t>
            </a:r>
            <a:r>
              <a:rPr lang="en-US" b="1" dirty="0" smtClean="0"/>
              <a:t>CPPA.</a:t>
            </a:r>
            <a:endParaRPr lang="en-US" dirty="0" smtClean="0"/>
          </a:p>
          <a:p>
            <a:pPr marL="2286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***</a:t>
            </a:r>
            <a:r>
              <a:rPr lang="en-US" b="1" dirty="0" smtClean="0"/>
              <a:t>If the Oath of Office is received earlier than the indicated timeline, it will be uploaded into </a:t>
            </a:r>
            <a:r>
              <a:rPr lang="en-US" b="1" dirty="0" err="1" smtClean="0"/>
              <a:t>SalesForce</a:t>
            </a:r>
            <a:r>
              <a:rPr lang="en-US" b="1" dirty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ONLY</a:t>
            </a:r>
            <a:r>
              <a:rPr lang="en-US" b="1" dirty="0" smtClean="0"/>
              <a:t> if a transaction has been made in Salesforce by CPPA.***</a:t>
            </a:r>
          </a:p>
          <a:p>
            <a:pPr lvl="1"/>
            <a:endParaRPr lang="en-US" b="1" dirty="0" smtClean="0"/>
          </a:p>
          <a:p>
            <a:pPr lvl="1"/>
            <a:r>
              <a:rPr lang="en-US" dirty="0"/>
              <a:t>Verify social security number and prospective rank are correct on all documents.</a:t>
            </a:r>
          </a:p>
          <a:p>
            <a:pPr marL="228600" lvl="1" indent="0">
              <a:buNone/>
            </a:pPr>
            <a:endParaRPr lang="en-US" b="1" dirty="0" smtClean="0"/>
          </a:p>
          <a:p>
            <a:pPr lvl="1"/>
            <a:r>
              <a:rPr lang="en-US" dirty="0" smtClean="0"/>
              <a:t>Electronic DD 214 will be drafted </a:t>
            </a:r>
            <a:r>
              <a:rPr lang="en-US" dirty="0"/>
              <a:t>and </a:t>
            </a:r>
            <a:r>
              <a:rPr lang="en-US" dirty="0" smtClean="0"/>
              <a:t>routed to </a:t>
            </a:r>
            <a:r>
              <a:rPr lang="en-US" dirty="0"/>
              <a:t>member via NSIPS for member to mark accurate or mark inaccurate for correction</a:t>
            </a:r>
            <a:r>
              <a:rPr lang="en-US" dirty="0" smtClean="0"/>
              <a:t>.</a:t>
            </a:r>
          </a:p>
          <a:p>
            <a:pPr marL="228600" lvl="1" indent="0">
              <a:buNone/>
            </a:pPr>
            <a:endParaRPr lang="en-US" dirty="0"/>
          </a:p>
          <a:p>
            <a:pPr lvl="1"/>
            <a:r>
              <a:rPr lang="en-US" dirty="0"/>
              <a:t>If marked inaccurate, include statement under discrepancy tab and upload supporting document if applicable</a:t>
            </a:r>
            <a:r>
              <a:rPr lang="en-US" dirty="0" smtClean="0"/>
              <a:t>.  Afterwards, route DD 214 back to separation clerk marked as “Corrections Required”.</a:t>
            </a:r>
          </a:p>
          <a:p>
            <a:pPr marL="228600" lvl="1" indent="0">
              <a:buNone/>
            </a:pP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Once </a:t>
            </a:r>
            <a:r>
              <a:rPr lang="en-US" dirty="0"/>
              <a:t>marked </a:t>
            </a:r>
            <a:r>
              <a:rPr lang="en-US" dirty="0" smtClean="0"/>
              <a:t>accurate, route to </a:t>
            </a:r>
            <a:r>
              <a:rPr lang="en-US" dirty="0"/>
              <a:t>supervisor (PS1 Pike</a:t>
            </a:r>
            <a:r>
              <a:rPr lang="en-US" dirty="0" smtClean="0"/>
              <a:t>).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965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400" dirty="0" smtClean="0"/>
              <a:t>30 DAYS PRIOR TO LDO/CWO COMMISSIONING</a:t>
            </a:r>
            <a:br>
              <a:rPr lang="en-US" sz="3400" dirty="0" smtClean="0"/>
            </a:b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11582400" cy="5207000"/>
          </a:xfrm>
        </p:spPr>
        <p:txBody>
          <a:bodyPr/>
          <a:lstStyle/>
          <a:p>
            <a:pPr lvl="1"/>
            <a:r>
              <a:rPr lang="en-US" dirty="0" smtClean="0"/>
              <a:t>DD </a:t>
            </a:r>
            <a:r>
              <a:rPr lang="en-US" dirty="0"/>
              <a:t>214 should be marked accurate and transmitted to BOL for member digital signature.  Once digitally signed, one of the supervisors will sign and transmit it to </a:t>
            </a:r>
            <a:r>
              <a:rPr lang="en-US" dirty="0" smtClean="0"/>
              <a:t>the member </a:t>
            </a:r>
            <a:r>
              <a:rPr lang="en-US" dirty="0"/>
              <a:t>permanent record in </a:t>
            </a:r>
            <a:r>
              <a:rPr lang="en-US" dirty="0" smtClean="0"/>
              <a:t>BOL.  If the member is unable to digitally sign the DD 214, allow 3-5 business days for the document to return to NSIPS.  We will then mark the DD 214 as “signature unattainable” and we will continue the routing process in the member’s stead.</a:t>
            </a:r>
          </a:p>
          <a:p>
            <a:pPr marL="2286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Upload </a:t>
            </a:r>
            <a:r>
              <a:rPr lang="en-US" dirty="0"/>
              <a:t>in </a:t>
            </a:r>
            <a:r>
              <a:rPr lang="en-US" dirty="0" smtClean="0"/>
              <a:t>advance, </a:t>
            </a:r>
            <a:r>
              <a:rPr lang="en-US" dirty="0"/>
              <a:t>the signed Oath and Agreement to Remain on Active Duty </a:t>
            </a:r>
            <a:r>
              <a:rPr lang="en-US" dirty="0" smtClean="0"/>
              <a:t>ensuring </a:t>
            </a:r>
            <a:r>
              <a:rPr lang="en-US" dirty="0"/>
              <a:t>they are dated for the commissioning date (1</a:t>
            </a:r>
            <a:r>
              <a:rPr lang="en-US" baseline="30000" dirty="0"/>
              <a:t>st</a:t>
            </a:r>
            <a:r>
              <a:rPr lang="en-US" dirty="0"/>
              <a:t> of the month).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</a:t>
            </a:r>
            <a:r>
              <a:rPr lang="en-US" dirty="0" smtClean="0"/>
              <a:t>ecommend not to detach </a:t>
            </a:r>
            <a:r>
              <a:rPr lang="en-US" dirty="0"/>
              <a:t>within the first week of commissioning to allow the conversion process to post </a:t>
            </a:r>
            <a:r>
              <a:rPr lang="en-US" dirty="0" smtClean="0"/>
              <a:t>to pay account. </a:t>
            </a:r>
            <a:r>
              <a:rPr lang="en-US" dirty="0"/>
              <a:t>Conversion cannot be done while member is in transit status. Once the conversion is posted to NSIPS and MMPA, the activity loss is safe to be released by </a:t>
            </a:r>
            <a:r>
              <a:rPr lang="en-US" dirty="0" smtClean="0"/>
              <a:t>your TSC.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can be reached at M-GRLK-TSCEOPP@navy.mil or 847-688-5550 extension 210,420,458 or 459.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AB8AB-3EBC-43BA-8934-64629AF21890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354448"/>
      </p:ext>
    </p:extLst>
  </p:cSld>
  <p:clrMapOvr>
    <a:masterClrMapping/>
  </p:clrMapOvr>
</p:sld>
</file>

<file path=ppt/theme/theme1.xml><?xml version="1.0" encoding="utf-8"?>
<a:theme xmlns:a="http://schemas.openxmlformats.org/drawingml/2006/main" name="CNO_Brief_Template_v5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660</Words>
  <Application>Microsoft Office PowerPoint</Application>
  <PresentationFormat>Widescreen</PresentationFormat>
  <Paragraphs>75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Wingdings</vt:lpstr>
      <vt:lpstr>CNO_Brief_Template_v5</vt:lpstr>
      <vt:lpstr>TRANSACTIONS SERVICE CENTER GREAT LAKES</vt:lpstr>
      <vt:lpstr>OUR MISSION</vt:lpstr>
      <vt:lpstr>Transaction Service Center (TSC) Great Lakes</vt:lpstr>
      <vt:lpstr>   60 DAYS PRIOR TO LDO/CWO COMMISSIONING                                                                                           </vt:lpstr>
      <vt:lpstr>   45 DAYS PRIOR TO LDO/CWO COMMISSIONING </vt:lpstr>
      <vt:lpstr>  30 DAYS PRIOR TO LDO/CWO COMMISSIONING </vt:lpstr>
    </vt:vector>
  </TitlesOfParts>
  <Company>HPES NMCI 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TRANSACTIONS SERVICE CENTER GREAT LAKES</dc:title>
  <dc:creator>Chan, Fung  (Tony) CPO USN NAVPAYPERSSUPPCTR TN (USA)</dc:creator>
  <cp:lastModifiedBy>Nemeth, Nicholas J CWO-3 USN (USA)</cp:lastModifiedBy>
  <cp:revision>32</cp:revision>
  <cp:lastPrinted>2022-04-26T20:35:38Z</cp:lastPrinted>
  <dcterms:created xsi:type="dcterms:W3CDTF">2022-04-25T16:15:40Z</dcterms:created>
  <dcterms:modified xsi:type="dcterms:W3CDTF">2022-05-04T14:04:17Z</dcterms:modified>
</cp:coreProperties>
</file>